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6858000" cx="12192000"/>
  <p:notesSz cx="6858000" cy="9144000"/>
  <p:embeddedFontLst>
    <p:embeddedFont>
      <p:font typeface="Helvetica Neue"/>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7" roundtripDataSignature="AMtx7mgkYA+Kjt30IWHZaHK/33eeMqTOu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C451837-58F9-4B82-8B26-C50CFA1E6EEC}">
  <a:tblStyle styleId="{8C451837-58F9-4B82-8B26-C50CFA1E6EEC}"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HelveticaNeue-bold.fntdata"/><Relationship Id="rId23" Type="http://schemas.openxmlformats.org/officeDocument/2006/relationships/font" Target="fonts/HelveticaNeue-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HelveticaNeue-boldItalic.fntdata"/><Relationship Id="rId25" Type="http://schemas.openxmlformats.org/officeDocument/2006/relationships/font" Target="fonts/HelveticaNeue-italic.fntdata"/><Relationship Id="rId27"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19"/>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19"/>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28"/>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9"/>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9"/>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2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21"/>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21"/>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22"/>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22"/>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23"/>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3"/>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23"/>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3"/>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23"/>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6"/>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26"/>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7"/>
          <p:cNvSpPr/>
          <p:nvPr>
            <p:ph idx="2" type="pic"/>
          </p:nvPr>
        </p:nvSpPr>
        <p:spPr>
          <a:xfrm>
            <a:off x="5183188" y="987425"/>
            <a:ext cx="6172200" cy="4873625"/>
          </a:xfrm>
          <a:prstGeom prst="rect">
            <a:avLst/>
          </a:prstGeom>
          <a:noFill/>
          <a:ln>
            <a:noFill/>
          </a:ln>
        </p:spPr>
      </p:sp>
      <p:sp>
        <p:nvSpPr>
          <p:cNvPr id="64" name="Google Shape;64;p27"/>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png"/><Relationship Id="rId4" Type="http://schemas.openxmlformats.org/officeDocument/2006/relationships/hyperlink" Target="https://coschedule.com/signup" TargetMode="External"/><Relationship Id="rId5" Type="http://schemas.openxmlformats.org/officeDocument/2006/relationships/hyperlink" Target="https://coschedule.com/signup" TargetMode="External"/><Relationship Id="rId6" Type="http://schemas.openxmlformats.org/officeDocument/2006/relationships/hyperlink" Target="https://coschedule.com/signu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larsen.com/insights/creating-the-right-brand-voic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hyperlink" Target="https://www.inc.com/guides/2010/08/how-to-write-a-customer-survey.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85" name="Google Shape;85;p1"/>
          <p:cNvSpPr txBox="1"/>
          <p:nvPr>
            <p:ph type="ctrTitle"/>
          </p:nvPr>
        </p:nvSpPr>
        <p:spPr>
          <a:xfrm>
            <a:off x="1614734" y="525463"/>
            <a:ext cx="9144000" cy="2387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lt1"/>
              </a:buClr>
              <a:buSzPts val="5400"/>
              <a:buFont typeface="Helvetica Neue"/>
              <a:buNone/>
            </a:pPr>
            <a:r>
              <a:rPr b="1" lang="en-US" sz="5400">
                <a:solidFill>
                  <a:schemeClr val="lt1"/>
                </a:solidFill>
                <a:latin typeface="Helvetica Neue"/>
                <a:ea typeface="Helvetica Neue"/>
                <a:cs typeface="Helvetica Neue"/>
                <a:sym typeface="Helvetica Neue"/>
              </a:rPr>
              <a:t>Brand Voice Guidelines</a:t>
            </a:r>
            <a:endParaRPr b="1" sz="5400">
              <a:solidFill>
                <a:schemeClr val="lt1"/>
              </a:solidFill>
              <a:latin typeface="Helvetica Neue"/>
              <a:ea typeface="Helvetica Neue"/>
              <a:cs typeface="Helvetica Neue"/>
              <a:sym typeface="Helvetica Neue"/>
            </a:endParaRPr>
          </a:p>
        </p:txBody>
      </p:sp>
      <p:sp>
        <p:nvSpPr>
          <p:cNvPr id="86" name="Google Shape;86;p1"/>
          <p:cNvSpPr txBox="1"/>
          <p:nvPr>
            <p:ph idx="1" type="subTitle"/>
          </p:nvPr>
        </p:nvSpPr>
        <p:spPr>
          <a:xfrm>
            <a:off x="1614734" y="3043238"/>
            <a:ext cx="9144000" cy="1655762"/>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lt1"/>
              </a:buClr>
              <a:buSzPts val="2400"/>
              <a:buNone/>
            </a:pPr>
            <a:r>
              <a:rPr lang="en-US">
                <a:solidFill>
                  <a:schemeClr val="lt1"/>
                </a:solidFill>
                <a:latin typeface="Helvetica Neue"/>
                <a:ea typeface="Helvetica Neue"/>
                <a:cs typeface="Helvetica Neue"/>
                <a:sym typeface="Helvetica Neue"/>
              </a:rPr>
              <a:t>[Insert Your Brand Name Here]</a:t>
            </a:r>
            <a:endParaRPr>
              <a:solidFill>
                <a:schemeClr val="lt1"/>
              </a:solidFill>
              <a:latin typeface="Helvetica Neue"/>
              <a:ea typeface="Helvetica Neue"/>
              <a:cs typeface="Helvetica Neue"/>
              <a:sym typeface="Helvetica Neu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pic>
        <p:nvPicPr>
          <p:cNvPr id="149" name="Google Shape;149;p10"/>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50" name="Google Shape;150;p10"/>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Defining Our Tone: What are we saying?</a:t>
            </a:r>
            <a:endParaRPr b="1" i="0" sz="4000" u="none" cap="none" strike="noStrike">
              <a:solidFill>
                <a:schemeClr val="lt1"/>
              </a:solidFill>
              <a:latin typeface="Helvetica Neue"/>
              <a:ea typeface="Helvetica Neue"/>
              <a:cs typeface="Helvetica Neue"/>
              <a:sym typeface="Helvetica Neue"/>
            </a:endParaRPr>
          </a:p>
        </p:txBody>
      </p:sp>
      <p:sp>
        <p:nvSpPr>
          <p:cNvPr id="151" name="Google Shape;151;p10"/>
          <p:cNvSpPr txBox="1"/>
          <p:nvPr/>
        </p:nvSpPr>
        <p:spPr>
          <a:xfrm>
            <a:off x="1384300" y="2003425"/>
            <a:ext cx="9982200" cy="1984375"/>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lt1"/>
              </a:buClr>
              <a:buSzPts val="2000"/>
              <a:buFont typeface="Arial"/>
              <a:buNone/>
            </a:pPr>
            <a:r>
              <a:rPr b="0" i="0" lang="en-US" sz="2000" u="none" cap="none" strike="noStrike">
                <a:solidFill>
                  <a:schemeClr val="lt1"/>
                </a:solidFill>
                <a:latin typeface="Helvetica Neue"/>
                <a:ea typeface="Helvetica Neue"/>
                <a:cs typeface="Helvetica Neue"/>
                <a:sym typeface="Helvetica Neue"/>
              </a:rPr>
              <a:t>Our tone may also change depending on which type of content we are creating. For example, our how-to content may be more authoritative or helpful in tone than advertising copy, which may be more conversion-focused. The following adjectives describe appropriate tones of voice for each given application.</a:t>
            </a:r>
            <a:endParaRPr/>
          </a:p>
          <a:p>
            <a:pPr indent="-342900" lvl="0" marL="342900" marR="0" rtl="0" algn="l">
              <a:lnSpc>
                <a:spcPct val="100000"/>
              </a:lnSpc>
              <a:spcBef>
                <a:spcPts val="0"/>
              </a:spcBef>
              <a:spcAft>
                <a:spcPts val="0"/>
              </a:spcAft>
              <a:buClr>
                <a:schemeClr val="dk1"/>
              </a:buClr>
              <a:buSzPts val="2400"/>
              <a:buFont typeface="Arial"/>
              <a:buNone/>
            </a:pPr>
            <a:r>
              <a:t/>
            </a:r>
            <a:endParaRPr b="0" i="0" sz="2400" u="none" cap="none" strike="noStrike">
              <a:solidFill>
                <a:schemeClr val="lt1"/>
              </a:solidFill>
              <a:latin typeface="Helvetica Neue"/>
              <a:ea typeface="Helvetica Neue"/>
              <a:cs typeface="Helvetica Neue"/>
              <a:sym typeface="Helvetica Neue"/>
            </a:endParaRPr>
          </a:p>
        </p:txBody>
      </p:sp>
      <p:graphicFrame>
        <p:nvGraphicFramePr>
          <p:cNvPr id="152" name="Google Shape;152;p10"/>
          <p:cNvGraphicFramePr/>
          <p:nvPr/>
        </p:nvGraphicFramePr>
        <p:xfrm>
          <a:off x="2243384" y="3530917"/>
          <a:ext cx="3000000" cy="3000000"/>
        </p:xfrm>
        <a:graphic>
          <a:graphicData uri="http://schemas.openxmlformats.org/drawingml/2006/table">
            <a:tbl>
              <a:tblPr bandRow="1" firstRow="1">
                <a:noFill/>
                <a:tableStyleId>{8C451837-58F9-4B82-8B26-C50CFA1E6EEC}</a:tableStyleId>
              </a:tblPr>
              <a:tblGrid>
                <a:gridCol w="2628900"/>
                <a:gridCol w="2628900"/>
                <a:gridCol w="2628900"/>
              </a:tblGrid>
              <a:tr h="240300">
                <a:tc>
                  <a:txBody>
                    <a:bodyPr/>
                    <a:lstStyle/>
                    <a:p>
                      <a:pPr indent="0" lvl="0" marL="0" marR="0" rtl="0" algn="l">
                        <a:spcBef>
                          <a:spcPts val="0"/>
                        </a:spcBef>
                        <a:spcAft>
                          <a:spcPts val="0"/>
                        </a:spcAft>
                        <a:buNone/>
                      </a:pPr>
                      <a:r>
                        <a:rPr lang="en-US" sz="1800"/>
                        <a:t>How-To Content</a:t>
                      </a:r>
                      <a:endParaRPr sz="1800"/>
                    </a:p>
                  </a:txBody>
                  <a:tcPr marT="45725" marB="45725" marR="91450" marL="91450"/>
                </a:tc>
                <a:tc>
                  <a:txBody>
                    <a:bodyPr/>
                    <a:lstStyle/>
                    <a:p>
                      <a:pPr indent="0" lvl="0" marL="0" marR="0" rtl="0" algn="l">
                        <a:spcBef>
                          <a:spcPts val="0"/>
                        </a:spcBef>
                        <a:spcAft>
                          <a:spcPts val="0"/>
                        </a:spcAft>
                        <a:buNone/>
                      </a:pPr>
                      <a:r>
                        <a:rPr lang="en-US" sz="1800"/>
                        <a:t>Storytelling Content</a:t>
                      </a:r>
                      <a:endParaRPr sz="1800"/>
                    </a:p>
                  </a:txBody>
                  <a:tcPr marT="45725" marB="45725" marR="91450" marL="91450"/>
                </a:tc>
                <a:tc>
                  <a:txBody>
                    <a:bodyPr/>
                    <a:lstStyle/>
                    <a:p>
                      <a:pPr indent="0" lvl="0" marL="0" marR="0" rtl="0" algn="l">
                        <a:spcBef>
                          <a:spcPts val="0"/>
                        </a:spcBef>
                        <a:spcAft>
                          <a:spcPts val="0"/>
                        </a:spcAft>
                        <a:buNone/>
                      </a:pPr>
                      <a:r>
                        <a:rPr lang="en-US" sz="1800"/>
                        <a:t>Advertising Copy</a:t>
                      </a:r>
                      <a:endParaRPr sz="1800"/>
                    </a:p>
                  </a:txBody>
                  <a:tcPr marT="45725" marB="45725" marR="91450" marL="91450"/>
                </a:tc>
              </a:tr>
              <a:tr h="24030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r h="24030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r h="24030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pic>
        <p:nvPicPr>
          <p:cNvPr id="157" name="Google Shape;157;p11"/>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58" name="Google Shape;158;p11"/>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How To Use Branded Terms</a:t>
            </a:r>
            <a:endParaRPr b="1" i="0" sz="4000" u="none" cap="none" strike="noStrike">
              <a:solidFill>
                <a:schemeClr val="lt1"/>
              </a:solidFill>
              <a:latin typeface="Helvetica Neue"/>
              <a:ea typeface="Helvetica Neue"/>
              <a:cs typeface="Helvetica Neue"/>
              <a:sym typeface="Helvetica Neue"/>
            </a:endParaRPr>
          </a:p>
        </p:txBody>
      </p:sp>
      <p:sp>
        <p:nvSpPr>
          <p:cNvPr id="159" name="Google Shape;159;p11"/>
          <p:cNvSpPr txBox="1"/>
          <p:nvPr/>
        </p:nvSpPr>
        <p:spPr>
          <a:xfrm>
            <a:off x="1384300" y="1914525"/>
            <a:ext cx="3911600"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15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Do:</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best practice</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best practice</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best practice</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best practice</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best practice</a:t>
            </a:r>
            <a:endParaRPr/>
          </a:p>
          <a:p>
            <a:pPr indent="-190500" lvl="0" marL="342900" marR="0" rtl="0" algn="l">
              <a:lnSpc>
                <a:spcPct val="100000"/>
              </a:lnSpc>
              <a:spcBef>
                <a:spcPts val="0"/>
              </a:spcBef>
              <a:spcAft>
                <a:spcPts val="0"/>
              </a:spcAft>
              <a:buClr>
                <a:schemeClr val="dk1"/>
              </a:buClr>
              <a:buSzPts val="2400"/>
              <a:buFont typeface="Arial"/>
              <a:buNone/>
            </a:pPr>
            <a:r>
              <a:t/>
            </a:r>
            <a:endParaRPr b="0" i="0" sz="2400" u="none" cap="none" strike="noStrike">
              <a:solidFill>
                <a:schemeClr val="lt1"/>
              </a:solidFill>
              <a:latin typeface="Helvetica Neue"/>
              <a:ea typeface="Helvetica Neue"/>
              <a:cs typeface="Helvetica Neue"/>
              <a:sym typeface="Helvetica Neue"/>
            </a:endParaRPr>
          </a:p>
        </p:txBody>
      </p:sp>
      <p:sp>
        <p:nvSpPr>
          <p:cNvPr id="160" name="Google Shape;160;p11"/>
          <p:cNvSpPr txBox="1"/>
          <p:nvPr/>
        </p:nvSpPr>
        <p:spPr>
          <a:xfrm>
            <a:off x="5562600" y="1914525"/>
            <a:ext cx="5842000"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15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Do Not:</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violation of brand standards</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violation of brand standards</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violation of brand standards</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violation of brand standards</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violation of brand standards</a:t>
            </a:r>
            <a:endParaRPr b="0" i="0" sz="2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pic>
        <p:nvPicPr>
          <p:cNvPr id="165" name="Google Shape;165;p12"/>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66" name="Google Shape;166;p12"/>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Words We Should (And Should Not) Use</a:t>
            </a:r>
            <a:endParaRPr b="1" i="0" sz="4000" u="none" cap="none" strike="noStrike">
              <a:solidFill>
                <a:schemeClr val="lt1"/>
              </a:solidFill>
              <a:latin typeface="Helvetica Neue"/>
              <a:ea typeface="Helvetica Neue"/>
              <a:cs typeface="Helvetica Neue"/>
              <a:sym typeface="Helvetica Neue"/>
            </a:endParaRPr>
          </a:p>
        </p:txBody>
      </p:sp>
      <p:sp>
        <p:nvSpPr>
          <p:cNvPr id="167" name="Google Shape;167;p12"/>
          <p:cNvSpPr txBox="1"/>
          <p:nvPr/>
        </p:nvSpPr>
        <p:spPr>
          <a:xfrm>
            <a:off x="1384300" y="1914525"/>
            <a:ext cx="3911600"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15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Words we like:</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word</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word</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word</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word</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word</a:t>
            </a:r>
            <a:endParaRPr/>
          </a:p>
          <a:p>
            <a:pPr indent="-190500" lvl="0" marL="342900" marR="0" rtl="0" algn="l">
              <a:lnSpc>
                <a:spcPct val="100000"/>
              </a:lnSpc>
              <a:spcBef>
                <a:spcPts val="0"/>
              </a:spcBef>
              <a:spcAft>
                <a:spcPts val="0"/>
              </a:spcAft>
              <a:buClr>
                <a:schemeClr val="dk1"/>
              </a:buClr>
              <a:buSzPts val="2400"/>
              <a:buFont typeface="Arial"/>
              <a:buNone/>
            </a:pPr>
            <a:r>
              <a:t/>
            </a:r>
            <a:endParaRPr b="0" i="0" sz="2400" u="none" cap="none" strike="noStrike">
              <a:solidFill>
                <a:schemeClr val="lt1"/>
              </a:solidFill>
              <a:latin typeface="Helvetica Neue"/>
              <a:ea typeface="Helvetica Neue"/>
              <a:cs typeface="Helvetica Neue"/>
              <a:sym typeface="Helvetica Neue"/>
            </a:endParaRPr>
          </a:p>
        </p:txBody>
      </p:sp>
      <p:sp>
        <p:nvSpPr>
          <p:cNvPr id="168" name="Google Shape;168;p12"/>
          <p:cNvSpPr txBox="1"/>
          <p:nvPr/>
        </p:nvSpPr>
        <p:spPr>
          <a:xfrm>
            <a:off x="5753100" y="1914525"/>
            <a:ext cx="3911600"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15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Words we don’t like:</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word</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word</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word</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word</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word</a:t>
            </a:r>
            <a:endParaRPr b="0" i="0" sz="2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pic>
        <p:nvPicPr>
          <p:cNvPr id="173" name="Google Shape;173;p13"/>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74" name="Google Shape;174;p13"/>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Grammatical Conventions</a:t>
            </a:r>
            <a:endParaRPr b="1" i="0" sz="4000" u="none" cap="none" strike="noStrike">
              <a:solidFill>
                <a:schemeClr val="lt1"/>
              </a:solidFill>
              <a:latin typeface="Helvetica Neue"/>
              <a:ea typeface="Helvetica Neue"/>
              <a:cs typeface="Helvetica Neue"/>
              <a:sym typeface="Helvetica Neue"/>
            </a:endParaRPr>
          </a:p>
        </p:txBody>
      </p:sp>
      <p:sp>
        <p:nvSpPr>
          <p:cNvPr id="175" name="Google Shape;175;p13"/>
          <p:cNvSpPr txBox="1"/>
          <p:nvPr/>
        </p:nvSpPr>
        <p:spPr>
          <a:xfrm>
            <a:off x="1384300" y="1914525"/>
            <a:ext cx="3911600" cy="4351338"/>
          </a:xfrm>
          <a:prstGeom prst="rect">
            <a:avLst/>
          </a:prstGeom>
          <a:noFill/>
          <a:ln>
            <a:noFill/>
          </a:ln>
        </p:spPr>
        <p:txBody>
          <a:bodyPr anchorCtr="0" anchor="t" bIns="45700" lIns="91425" spcFirstLastPara="1" rIns="91425" wrap="square" tIns="45700">
            <a:normAutofit/>
          </a:bodyPr>
          <a:lstStyle/>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rule #1</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rule #2</a:t>
            </a:r>
            <a:endParaRPr b="0" i="0" sz="2400" u="none" cap="none" strike="noStrike">
              <a:solidFill>
                <a:schemeClr val="lt1"/>
              </a:solidFill>
              <a:latin typeface="Helvetica Neue"/>
              <a:ea typeface="Helvetica Neue"/>
              <a:cs typeface="Helvetica Neue"/>
              <a:sym typeface="Helvetica Neue"/>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rule #3</a:t>
            </a:r>
            <a:endParaRPr b="0" i="0" sz="2400" u="none" cap="none" strike="noStrike">
              <a:solidFill>
                <a:schemeClr val="lt1"/>
              </a:solidFill>
              <a:latin typeface="Helvetica Neue"/>
              <a:ea typeface="Helvetica Neue"/>
              <a:cs typeface="Helvetica Neue"/>
              <a:sym typeface="Helvetica Neue"/>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rule #4</a:t>
            </a:r>
            <a:endParaRPr b="0" i="0" sz="2400" u="none" cap="none" strike="noStrike">
              <a:solidFill>
                <a:schemeClr val="lt1"/>
              </a:solidFill>
              <a:latin typeface="Helvetica Neue"/>
              <a:ea typeface="Helvetica Neue"/>
              <a:cs typeface="Helvetica Neue"/>
              <a:sym typeface="Helvetica Neue"/>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rule #5</a:t>
            </a:r>
            <a:endParaRPr b="0" i="0" sz="2400" u="none" cap="none" strike="noStrike">
              <a:solidFill>
                <a:schemeClr val="lt1"/>
              </a:solidFill>
              <a:latin typeface="Helvetica Neue"/>
              <a:ea typeface="Helvetica Neue"/>
              <a:cs typeface="Helvetica Neue"/>
              <a:sym typeface="Helvetica Neue"/>
            </a:endParaRPr>
          </a:p>
          <a:p>
            <a:pPr indent="-190500" lvl="0" marL="342900" marR="0" rtl="0" algn="l">
              <a:lnSpc>
                <a:spcPct val="100000"/>
              </a:lnSpc>
              <a:spcBef>
                <a:spcPts val="0"/>
              </a:spcBef>
              <a:spcAft>
                <a:spcPts val="0"/>
              </a:spcAft>
              <a:buClr>
                <a:schemeClr val="dk1"/>
              </a:buClr>
              <a:buSzPts val="2400"/>
              <a:buFont typeface="Arial"/>
              <a:buNone/>
            </a:pPr>
            <a:r>
              <a:t/>
            </a:r>
            <a:endParaRPr b="0" i="0" sz="2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pic>
        <p:nvPicPr>
          <p:cNvPr id="180" name="Google Shape;180;p14"/>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81" name="Google Shape;181;p14"/>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Multi-Media Usage: Images and Graphics</a:t>
            </a:r>
            <a:endParaRPr b="1" i="0" sz="4000" u="none" cap="none" strike="noStrike">
              <a:solidFill>
                <a:schemeClr val="lt1"/>
              </a:solidFill>
              <a:latin typeface="Helvetica Neue"/>
              <a:ea typeface="Helvetica Neue"/>
              <a:cs typeface="Helvetica Neue"/>
              <a:sym typeface="Helvetica Neue"/>
            </a:endParaRPr>
          </a:p>
        </p:txBody>
      </p:sp>
      <p:sp>
        <p:nvSpPr>
          <p:cNvPr id="182" name="Google Shape;182;p14"/>
          <p:cNvSpPr txBox="1"/>
          <p:nvPr/>
        </p:nvSpPr>
        <p:spPr>
          <a:xfrm>
            <a:off x="901700" y="1914525"/>
            <a:ext cx="9728200"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List best practices for image use. For example:</a:t>
            </a:r>
            <a:endParaRPr b="0" i="0" sz="2400" u="none" cap="none" strike="noStrike">
              <a:solidFill>
                <a:schemeClr val="lt1"/>
              </a:solidFill>
              <a:latin typeface="Helvetica Neue"/>
              <a:ea typeface="Helvetica Neue"/>
              <a:cs typeface="Helvetica Neue"/>
              <a:sym typeface="Helvetica Neue"/>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Should your images be within a certain size? </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Are certain colors acceptable (while others are not)? </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How should your logo be presented on marketing graphics?</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What types of emotions should your graphics convey?</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Are GIFs okay? If so, should any be avoided?</a:t>
            </a:r>
            <a:endParaRPr/>
          </a:p>
          <a:p>
            <a:pPr indent="-342900" lvl="0" marL="342900" marR="0" rtl="0" algn="l">
              <a:lnSpc>
                <a:spcPct val="100000"/>
              </a:lnSpc>
              <a:spcBef>
                <a:spcPts val="0"/>
              </a:spcBef>
              <a:spcAft>
                <a:spcPts val="0"/>
              </a:spcAft>
              <a:buClr>
                <a:schemeClr val="dk1"/>
              </a:buClr>
              <a:buSzPts val="2400"/>
              <a:buFont typeface="Arial"/>
              <a:buNone/>
            </a:pPr>
            <a:r>
              <a:t/>
            </a:r>
            <a:endParaRPr b="0" i="0" sz="2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pic>
        <p:nvPicPr>
          <p:cNvPr id="187" name="Google Shape;187;p15"/>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88" name="Google Shape;188;p15"/>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Multi-Media Usage: Videos</a:t>
            </a:r>
            <a:endParaRPr b="1" i="0" sz="4000" u="none" cap="none" strike="noStrike">
              <a:solidFill>
                <a:schemeClr val="lt1"/>
              </a:solidFill>
              <a:latin typeface="Helvetica Neue"/>
              <a:ea typeface="Helvetica Neue"/>
              <a:cs typeface="Helvetica Neue"/>
              <a:sym typeface="Helvetica Neue"/>
            </a:endParaRPr>
          </a:p>
        </p:txBody>
      </p:sp>
      <p:sp>
        <p:nvSpPr>
          <p:cNvPr id="189" name="Google Shape;189;p15"/>
          <p:cNvSpPr txBox="1"/>
          <p:nvPr/>
        </p:nvSpPr>
        <p:spPr>
          <a:xfrm>
            <a:off x="901700" y="1914525"/>
            <a:ext cx="9728200"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List best practices for video use. For example:</a:t>
            </a:r>
            <a:endParaRPr b="0" i="0" sz="2400" u="none" cap="none" strike="noStrike">
              <a:solidFill>
                <a:schemeClr val="lt1"/>
              </a:solidFill>
              <a:latin typeface="Helvetica Neue"/>
              <a:ea typeface="Helvetica Neue"/>
              <a:cs typeface="Helvetica Neue"/>
              <a:sym typeface="Helvetica Neue"/>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May videos be embedded in your content?</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Are there any preferred sources for finding embeddable videos?</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Which types of emotional sentiment should videos convey?</a:t>
            </a:r>
            <a:endParaRPr/>
          </a:p>
          <a:p>
            <a:pPr indent="-190500" lvl="0" marL="342900" marR="0" rtl="0" algn="l">
              <a:lnSpc>
                <a:spcPct val="100000"/>
              </a:lnSpc>
              <a:spcBef>
                <a:spcPts val="0"/>
              </a:spcBef>
              <a:spcAft>
                <a:spcPts val="0"/>
              </a:spcAft>
              <a:buClr>
                <a:schemeClr val="dk1"/>
              </a:buClr>
              <a:buSzPts val="2400"/>
              <a:buFont typeface="Arial"/>
              <a:buNone/>
            </a:pPr>
            <a:r>
              <a:t/>
            </a:r>
            <a:endParaRPr b="0" i="0" sz="2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pic>
        <p:nvPicPr>
          <p:cNvPr id="194" name="Google Shape;194;p16"/>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95" name="Google Shape;195;p16"/>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Multi-Media Usage: Emojis</a:t>
            </a:r>
            <a:endParaRPr b="1" i="0" sz="4000" u="none" cap="none" strike="noStrike">
              <a:solidFill>
                <a:schemeClr val="lt1"/>
              </a:solidFill>
              <a:latin typeface="Helvetica Neue"/>
              <a:ea typeface="Helvetica Neue"/>
              <a:cs typeface="Helvetica Neue"/>
              <a:sym typeface="Helvetica Neue"/>
            </a:endParaRPr>
          </a:p>
        </p:txBody>
      </p:sp>
      <p:sp>
        <p:nvSpPr>
          <p:cNvPr id="196" name="Google Shape;196;p16"/>
          <p:cNvSpPr txBox="1"/>
          <p:nvPr/>
        </p:nvSpPr>
        <p:spPr>
          <a:xfrm>
            <a:off x="901700" y="1914525"/>
            <a:ext cx="10388600"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List best practices for emoji use. For example:</a:t>
            </a:r>
            <a:endParaRPr b="0" i="0" sz="2400" u="none" cap="none" strike="noStrike">
              <a:solidFill>
                <a:schemeClr val="lt1"/>
              </a:solidFill>
              <a:latin typeface="Helvetica Neue"/>
              <a:ea typeface="Helvetica Neue"/>
              <a:cs typeface="Helvetica Neue"/>
              <a:sym typeface="Helvetica Neue"/>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Are emojis acceptable within your content?</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Which types of content may include emojis?</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Which types of content should not include emojis?</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Which emojis are best in keeping with your brand voice and emotional sentiment?</a:t>
            </a:r>
            <a:endParaRPr/>
          </a:p>
          <a:p>
            <a:pPr indent="-190500" lvl="0" marL="342900" marR="0" rtl="0" algn="l">
              <a:lnSpc>
                <a:spcPct val="100000"/>
              </a:lnSpc>
              <a:spcBef>
                <a:spcPts val="0"/>
              </a:spcBef>
              <a:spcAft>
                <a:spcPts val="0"/>
              </a:spcAft>
              <a:buClr>
                <a:schemeClr val="dk1"/>
              </a:buClr>
              <a:buSzPts val="2400"/>
              <a:buFont typeface="Arial"/>
              <a:buNone/>
            </a:pPr>
            <a:r>
              <a:t/>
            </a:r>
            <a:endParaRPr b="0" i="0" sz="2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pic>
        <p:nvPicPr>
          <p:cNvPr id="201" name="Google Shape;201;p17"/>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202" name="Google Shape;202;p17"/>
          <p:cNvSpPr/>
          <p:nvPr/>
        </p:nvSpPr>
        <p:spPr>
          <a:xfrm>
            <a:off x="4580184" y="3580923"/>
            <a:ext cx="3213100" cy="726281"/>
          </a:xfrm>
          <a:prstGeom prst="roundRect">
            <a:avLst>
              <a:gd fmla="val 16667"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03" name="Google Shape;203;p17"/>
          <p:cNvSpPr txBox="1"/>
          <p:nvPr>
            <p:ph type="ctrTitle"/>
          </p:nvPr>
        </p:nvSpPr>
        <p:spPr>
          <a:xfrm>
            <a:off x="0" y="-624621"/>
            <a:ext cx="12373468" cy="2387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lt1"/>
              </a:buClr>
              <a:buSzPts val="4400"/>
              <a:buFont typeface="Helvetica Neue"/>
              <a:buNone/>
            </a:pPr>
            <a:r>
              <a:rPr b="1" lang="en-US" sz="4400">
                <a:solidFill>
                  <a:schemeClr val="lt1"/>
                </a:solidFill>
                <a:latin typeface="Helvetica Neue"/>
                <a:ea typeface="Helvetica Neue"/>
                <a:cs typeface="Helvetica Neue"/>
                <a:sym typeface="Helvetica Neue"/>
              </a:rPr>
              <a:t>Create your free CoSchedule Marketing Calendar!</a:t>
            </a:r>
            <a:endParaRPr b="1" sz="4400">
              <a:solidFill>
                <a:schemeClr val="lt1"/>
              </a:solidFill>
              <a:latin typeface="Helvetica Neue"/>
              <a:ea typeface="Helvetica Neue"/>
              <a:cs typeface="Helvetica Neue"/>
              <a:sym typeface="Helvetica Neue"/>
            </a:endParaRPr>
          </a:p>
        </p:txBody>
      </p:sp>
      <p:sp>
        <p:nvSpPr>
          <p:cNvPr id="204" name="Google Shape;204;p17"/>
          <p:cNvSpPr txBox="1"/>
          <p:nvPr>
            <p:ph idx="1" type="subTitle"/>
          </p:nvPr>
        </p:nvSpPr>
        <p:spPr>
          <a:xfrm>
            <a:off x="1614734" y="2082324"/>
            <a:ext cx="9144000" cy="1433195"/>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lt1"/>
              </a:buClr>
              <a:buSzPts val="2400"/>
              <a:buNone/>
            </a:pPr>
            <a:r>
              <a:rPr lang="en-US">
                <a:solidFill>
                  <a:schemeClr val="lt1"/>
                </a:solidFill>
                <a:latin typeface="Helvetica Neue"/>
                <a:ea typeface="Helvetica Neue"/>
                <a:cs typeface="Helvetica Neue"/>
                <a:sym typeface="Helvetica Neue"/>
              </a:rPr>
              <a:t>Consistency is key for marketing success. No tool makes marketing teams more consistent than CoSchedule Marketing Calendar. Organize all your marketing in one place.</a:t>
            </a:r>
            <a:endParaRPr>
              <a:solidFill>
                <a:schemeClr val="lt1"/>
              </a:solidFill>
              <a:latin typeface="Helvetica Neue"/>
              <a:ea typeface="Helvetica Neue"/>
              <a:cs typeface="Helvetica Neue"/>
              <a:sym typeface="Helvetica Neue"/>
            </a:endParaRPr>
          </a:p>
        </p:txBody>
      </p:sp>
      <p:sp>
        <p:nvSpPr>
          <p:cNvPr id="205" name="Google Shape;205;p17"/>
          <p:cNvSpPr txBox="1"/>
          <p:nvPr/>
        </p:nvSpPr>
        <p:spPr>
          <a:xfrm>
            <a:off x="2237951" y="5028664"/>
            <a:ext cx="7897566"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1" lang="en-US" sz="1800" u="none" cap="none" strike="noStrike">
                <a:solidFill>
                  <a:schemeClr val="lt1"/>
                </a:solidFill>
                <a:latin typeface="Helvetica Neue"/>
                <a:ea typeface="Helvetica Neue"/>
                <a:cs typeface="Helvetica Neue"/>
                <a:sym typeface="Helvetica Neue"/>
              </a:rPr>
              <a:t>*Delete this slide before saving or presenting your brand voice guidelines.</a:t>
            </a:r>
            <a:endParaRPr/>
          </a:p>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06" name="Google Shape;206;p17"/>
          <p:cNvSpPr txBox="1"/>
          <p:nvPr/>
        </p:nvSpPr>
        <p:spPr>
          <a:xfrm>
            <a:off x="4580184" y="3737689"/>
            <a:ext cx="3213100"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1800" u="sng" cap="none" strike="noStrike">
                <a:solidFill>
                  <a:srgbClr val="002060"/>
                </a:solidFill>
                <a:latin typeface="Calibri"/>
                <a:ea typeface="Calibri"/>
                <a:cs typeface="Calibri"/>
                <a:sym typeface="Calibri"/>
                <a:hlinkClick r:id="rId4">
                  <a:extLst>
                    <a:ext uri="{A12FA001-AC4F-418D-AE19-62706E023703}">
                      <ahyp:hlinkClr val="tx"/>
                    </a:ext>
                  </a:extLst>
                </a:hlinkClick>
              </a:rPr>
              <a:t>START </a:t>
            </a:r>
            <a:r>
              <a:rPr b="1" lang="en-US" sz="1800" u="sng">
                <a:solidFill>
                  <a:srgbClr val="002060"/>
                </a:solidFill>
                <a:latin typeface="Calibri"/>
                <a:ea typeface="Calibri"/>
                <a:cs typeface="Calibri"/>
                <a:sym typeface="Calibri"/>
                <a:hlinkClick r:id="rId5">
                  <a:extLst>
                    <a:ext uri="{A12FA001-AC4F-418D-AE19-62706E023703}">
                      <ahyp:hlinkClr val="tx"/>
                    </a:ext>
                  </a:extLst>
                </a:hlinkClick>
              </a:rPr>
              <a:t>FREE</a:t>
            </a:r>
            <a:r>
              <a:rPr b="1" i="0" lang="en-US" sz="1800" u="sng" cap="none" strike="noStrike">
                <a:solidFill>
                  <a:srgbClr val="002060"/>
                </a:solidFill>
                <a:latin typeface="Calibri"/>
                <a:ea typeface="Calibri"/>
                <a:cs typeface="Calibri"/>
                <a:sym typeface="Calibri"/>
                <a:hlinkClick r:id="rId6">
                  <a:extLst>
                    <a:ext uri="{A12FA001-AC4F-418D-AE19-62706E023703}">
                      <ahyp:hlinkClr val="tx"/>
                    </a:ext>
                  </a:extLst>
                </a:hlinkClick>
              </a:rPr>
              <a:t> TODAY</a:t>
            </a:r>
            <a:endParaRPr b="1" i="0" sz="1800" u="none" cap="none" strike="noStrike">
              <a:solidFill>
                <a:srgbClr val="00206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pic>
        <p:nvPicPr>
          <p:cNvPr id="91" name="Google Shape;91;p2"/>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92" name="Google Shape;92;p2"/>
          <p:cNvSpPr txBox="1"/>
          <p:nvPr/>
        </p:nvSpPr>
        <p:spPr>
          <a:xfrm>
            <a:off x="0" y="441325"/>
            <a:ext cx="12373468" cy="1325563"/>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What Is Brand Voice?</a:t>
            </a:r>
            <a:endParaRPr b="1" i="0" sz="4000" u="none" cap="none" strike="noStrike">
              <a:solidFill>
                <a:schemeClr val="lt1"/>
              </a:solidFill>
              <a:latin typeface="Helvetica Neue"/>
              <a:ea typeface="Helvetica Neue"/>
              <a:cs typeface="Helvetica Neue"/>
              <a:sym typeface="Helvetica Neue"/>
            </a:endParaRPr>
          </a:p>
        </p:txBody>
      </p:sp>
      <p:sp>
        <p:nvSpPr>
          <p:cNvPr id="93" name="Google Shape;93;p2"/>
          <p:cNvSpPr txBox="1"/>
          <p:nvPr/>
        </p:nvSpPr>
        <p:spPr>
          <a:xfrm>
            <a:off x="928934" y="2016125"/>
            <a:ext cx="10515600" cy="4351338"/>
          </a:xfrm>
          <a:prstGeom prst="rect">
            <a:avLst/>
          </a:prstGeom>
          <a:noFill/>
          <a:ln>
            <a:noFill/>
          </a:ln>
        </p:spPr>
        <p:txBody>
          <a:bodyPr anchorCtr="0" anchor="t" bIns="45700" lIns="91425" spcFirstLastPara="1" rIns="91425" wrap="square" tIns="45700">
            <a:normAutofit/>
          </a:bodyPr>
          <a:lstStyle/>
          <a:p>
            <a:pPr indent="0" lvl="0" marL="0" marR="0" rtl="0" algn="ctr">
              <a:lnSpc>
                <a:spcPct val="100000"/>
              </a:lnSpc>
              <a:spcBef>
                <a:spcPts val="0"/>
              </a:spcBef>
              <a:spcAft>
                <a:spcPts val="0"/>
              </a:spcAft>
              <a:buClr>
                <a:schemeClr val="lt1"/>
              </a:buClr>
              <a:buSzPts val="2800"/>
              <a:buFont typeface="Arial"/>
              <a:buNone/>
            </a:pPr>
            <a:r>
              <a:rPr b="0" i="1" lang="en-US" sz="2800" u="none" cap="none" strike="noStrike">
                <a:solidFill>
                  <a:schemeClr val="lt1"/>
                </a:solidFill>
                <a:latin typeface="Helvetica Neue"/>
                <a:ea typeface="Helvetica Neue"/>
                <a:cs typeface="Helvetica Neue"/>
                <a:sym typeface="Helvetica Neue"/>
              </a:rPr>
              <a:t>“Brand voice is the purposeful, consistent expression of a brand through words and prose styles that engage and motivate. It’s true: The personality of your brand is determined, in large measure, by the words you use and the sentences you write.”</a:t>
            </a:r>
            <a:br>
              <a:rPr b="0" i="1" lang="en-US" sz="2800" u="none" cap="none" strike="noStrike">
                <a:solidFill>
                  <a:schemeClr val="lt1"/>
                </a:solidFill>
                <a:latin typeface="Helvetica Neue"/>
                <a:ea typeface="Helvetica Neue"/>
                <a:cs typeface="Helvetica Neue"/>
                <a:sym typeface="Helvetica Neue"/>
              </a:rPr>
            </a:br>
            <a:br>
              <a:rPr b="0" i="0" lang="en-US" sz="2400" u="none" cap="none" strike="noStrike">
                <a:solidFill>
                  <a:schemeClr val="lt1"/>
                </a:solidFill>
                <a:latin typeface="Helvetica Neue"/>
                <a:ea typeface="Helvetica Neue"/>
                <a:cs typeface="Helvetica Neue"/>
                <a:sym typeface="Helvetica Neue"/>
              </a:rPr>
            </a:br>
            <a:r>
              <a:rPr b="0" i="0" lang="en-US" sz="1400" u="none" cap="none" strike="noStrike">
                <a:solidFill>
                  <a:schemeClr val="lt1"/>
                </a:solidFill>
                <a:latin typeface="Helvetica Neue"/>
                <a:ea typeface="Helvetica Neue"/>
                <a:cs typeface="Helvetica Neue"/>
                <a:sym typeface="Helvetica Neue"/>
              </a:rPr>
              <a:t>SOURCE: </a:t>
            </a:r>
            <a:r>
              <a:rPr b="0" i="0" lang="en-US" sz="1400" u="sng" cap="none" strike="noStrike">
                <a:solidFill>
                  <a:schemeClr val="lt1"/>
                </a:solidFill>
                <a:latin typeface="Helvetica Neue"/>
                <a:ea typeface="Helvetica Neue"/>
                <a:cs typeface="Helvetica Neue"/>
                <a:sym typeface="Helvetica Neue"/>
                <a:hlinkClick r:id="rId4">
                  <a:extLst>
                    <a:ext uri="{A12FA001-AC4F-418D-AE19-62706E023703}">
                      <ahyp:hlinkClr val="tx"/>
                    </a:ext>
                  </a:extLst>
                </a:hlinkClick>
              </a:rPr>
              <a:t>HTTP://LARSEN.COM/INSIGHTS/CREATING-THE-RIGHT-BRAND-VOICE/</a:t>
            </a:r>
            <a:endParaRPr b="0" i="0" sz="1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pic>
        <p:nvPicPr>
          <p:cNvPr id="98" name="Google Shape;98;p3"/>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99" name="Google Shape;99;p3"/>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Why is brand voice important?</a:t>
            </a:r>
            <a:endParaRPr b="1" i="0" sz="4000" u="none" cap="none" strike="noStrike">
              <a:solidFill>
                <a:schemeClr val="lt1"/>
              </a:solidFill>
              <a:latin typeface="Helvetica Neue"/>
              <a:ea typeface="Helvetica Neue"/>
              <a:cs typeface="Helvetica Neue"/>
              <a:sym typeface="Helvetica Neue"/>
            </a:endParaRPr>
          </a:p>
        </p:txBody>
      </p:sp>
      <p:sp>
        <p:nvSpPr>
          <p:cNvPr id="100" name="Google Shape;100;p3"/>
          <p:cNvSpPr txBox="1"/>
          <p:nvPr/>
        </p:nvSpPr>
        <p:spPr>
          <a:xfrm>
            <a:off x="1384300" y="2003425"/>
            <a:ext cx="9982200" cy="4351338"/>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10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Using language and style your audience understands is key</a:t>
            </a:r>
            <a:br>
              <a:rPr b="0" i="0" lang="en-US" sz="2400" u="none" cap="none" strike="noStrike">
                <a:solidFill>
                  <a:schemeClr val="lt1"/>
                </a:solidFill>
                <a:latin typeface="Helvetica Neue"/>
                <a:ea typeface="Helvetica Neue"/>
                <a:cs typeface="Helvetica Neue"/>
                <a:sym typeface="Helvetica Neue"/>
              </a:rPr>
            </a:br>
            <a:r>
              <a:rPr b="0" i="0" lang="en-US" sz="2400" u="none" cap="none" strike="noStrike">
                <a:solidFill>
                  <a:schemeClr val="lt1"/>
                </a:solidFill>
                <a:latin typeface="Helvetica Neue"/>
                <a:ea typeface="Helvetica Neue"/>
                <a:cs typeface="Helvetica Neue"/>
                <a:sym typeface="Helvetica Neue"/>
              </a:rPr>
              <a:t>to building a connection (and converting them into customers).</a:t>
            </a:r>
            <a:endParaRPr/>
          </a:p>
          <a:p>
            <a:pPr indent="-342900" lvl="0" marL="342900" marR="0" rtl="0" algn="l">
              <a:lnSpc>
                <a:spcPct val="100000"/>
              </a:lnSpc>
              <a:spcBef>
                <a:spcPts val="100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Establishing brand voice guidelines ensures consistency and reinforces who we are (no matter where customers find us).</a:t>
            </a:r>
            <a:endParaRPr/>
          </a:p>
          <a:p>
            <a:pPr indent="-342900" lvl="0" marL="342900" marR="0" rtl="0" algn="l">
              <a:lnSpc>
                <a:spcPct val="100000"/>
              </a:lnSpc>
              <a:spcBef>
                <a:spcPts val="100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Failure to speak clearly to audiences results in poor performance</a:t>
            </a:r>
            <a:br>
              <a:rPr b="0" i="0" lang="en-US" sz="2400" u="none" cap="none" strike="noStrike">
                <a:solidFill>
                  <a:schemeClr val="lt1"/>
                </a:solidFill>
                <a:latin typeface="Helvetica Neue"/>
                <a:ea typeface="Helvetica Neue"/>
                <a:cs typeface="Helvetica Neue"/>
                <a:sym typeface="Helvetica Neue"/>
              </a:rPr>
            </a:br>
            <a:r>
              <a:rPr b="0" i="0" lang="en-US" sz="2400" u="none" cap="none" strike="noStrike">
                <a:solidFill>
                  <a:schemeClr val="lt1"/>
                </a:solidFill>
                <a:latin typeface="Helvetica Neue"/>
                <a:ea typeface="Helvetica Neue"/>
                <a:cs typeface="Helvetica Neue"/>
                <a:sym typeface="Helvetica Neue"/>
              </a:rPr>
              <a:t>(or worse, completely turning customers away).</a:t>
            </a:r>
            <a:endParaRPr b="0" i="0" sz="2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pic>
        <p:nvPicPr>
          <p:cNvPr id="105" name="Google Shape;105;p4"/>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06" name="Google Shape;106;p4"/>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[Insert Your Brand]’s Voice</a:t>
            </a:r>
            <a:endParaRPr b="1" i="0" sz="4000" u="none" cap="none" strike="noStrike">
              <a:solidFill>
                <a:schemeClr val="lt1"/>
              </a:solidFill>
              <a:latin typeface="Helvetica Neue"/>
              <a:ea typeface="Helvetica Neue"/>
              <a:cs typeface="Helvetica Neue"/>
              <a:sym typeface="Helvetica Neue"/>
            </a:endParaRPr>
          </a:p>
        </p:txBody>
      </p:sp>
      <p:sp>
        <p:nvSpPr>
          <p:cNvPr id="107" name="Google Shape;107;p4"/>
          <p:cNvSpPr txBox="1"/>
          <p:nvPr/>
        </p:nvSpPr>
        <p:spPr>
          <a:xfrm>
            <a:off x="1384300" y="2003425"/>
            <a:ext cx="9982200" cy="4351338"/>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10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Core Value #1</a:t>
            </a:r>
            <a:endParaRPr/>
          </a:p>
          <a:p>
            <a:pPr indent="-342900" lvl="0" marL="342900" marR="0" rtl="0" algn="l">
              <a:lnSpc>
                <a:spcPct val="100000"/>
              </a:lnSpc>
              <a:spcBef>
                <a:spcPts val="100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Core Value #2</a:t>
            </a:r>
            <a:endParaRPr/>
          </a:p>
          <a:p>
            <a:pPr indent="-342900" lvl="0" marL="342900" marR="0" rtl="0" algn="l">
              <a:lnSpc>
                <a:spcPct val="100000"/>
              </a:lnSpc>
              <a:spcBef>
                <a:spcPts val="100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Core Value #3</a:t>
            </a:r>
            <a:endParaRPr/>
          </a:p>
          <a:p>
            <a:pPr indent="-342900" lvl="0" marL="342900" marR="0" rtl="0" algn="l">
              <a:lnSpc>
                <a:spcPct val="100000"/>
              </a:lnSpc>
              <a:spcBef>
                <a:spcPts val="100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Core Value #4</a:t>
            </a:r>
            <a:endParaRPr/>
          </a:p>
          <a:p>
            <a:pPr indent="-342900" lvl="0" marL="342900" marR="0" rtl="0" algn="l">
              <a:lnSpc>
                <a:spcPct val="100000"/>
              </a:lnSpc>
              <a:spcBef>
                <a:spcPts val="100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Insert Core Value #5</a:t>
            </a:r>
            <a:endParaRPr b="0" i="0" sz="2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pic>
        <p:nvPicPr>
          <p:cNvPr id="112" name="Google Shape;112;p5"/>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13" name="Google Shape;113;p5"/>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What does our top content sound like?</a:t>
            </a:r>
            <a:endParaRPr b="1" i="0" sz="4000" u="none" cap="none" strike="noStrike">
              <a:solidFill>
                <a:schemeClr val="lt1"/>
              </a:solidFill>
              <a:latin typeface="Helvetica Neue"/>
              <a:ea typeface="Helvetica Neue"/>
              <a:cs typeface="Helvetica Neue"/>
              <a:sym typeface="Helvetica Neue"/>
            </a:endParaRPr>
          </a:p>
        </p:txBody>
      </p:sp>
      <p:sp>
        <p:nvSpPr>
          <p:cNvPr id="114" name="Google Shape;114;p5"/>
          <p:cNvSpPr txBox="1"/>
          <p:nvPr/>
        </p:nvSpPr>
        <p:spPr>
          <a:xfrm>
            <a:off x="1384300" y="2003425"/>
            <a:ext cx="9982200"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Find and analyze your top performing content using your preferred analytics platforms (Google Analytics, CoSchedule, etc.). Then, list common themes or descriptions of the general tone and emotional sentiment that content conveys here.</a:t>
            </a:r>
            <a:endParaRPr/>
          </a:p>
          <a:p>
            <a:pPr indent="-342900" lvl="0" marL="342900" marR="0" rtl="0" algn="l">
              <a:lnSpc>
                <a:spcPct val="100000"/>
              </a:lnSpc>
              <a:spcBef>
                <a:spcPts val="0"/>
              </a:spcBef>
              <a:spcAft>
                <a:spcPts val="0"/>
              </a:spcAft>
              <a:buClr>
                <a:schemeClr val="dk1"/>
              </a:buClr>
              <a:buSzPts val="2400"/>
              <a:buFont typeface="Arial"/>
              <a:buNone/>
            </a:pPr>
            <a:r>
              <a:t/>
            </a:r>
            <a:endParaRPr b="0" i="0" sz="2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pic>
        <p:nvPicPr>
          <p:cNvPr id="119" name="Google Shape;119;p6"/>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20" name="Google Shape;120;p6"/>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How do customers describe us?</a:t>
            </a:r>
            <a:endParaRPr b="1" i="0" sz="4000" u="none" cap="none" strike="noStrike">
              <a:solidFill>
                <a:schemeClr val="lt1"/>
              </a:solidFill>
              <a:latin typeface="Helvetica Neue"/>
              <a:ea typeface="Helvetica Neue"/>
              <a:cs typeface="Helvetica Neue"/>
              <a:sym typeface="Helvetica Neue"/>
            </a:endParaRPr>
          </a:p>
        </p:txBody>
      </p:sp>
      <p:sp>
        <p:nvSpPr>
          <p:cNvPr id="121" name="Google Shape;121;p6"/>
          <p:cNvSpPr txBox="1"/>
          <p:nvPr/>
        </p:nvSpPr>
        <p:spPr>
          <a:xfrm>
            <a:off x="1384300" y="2003425"/>
            <a:ext cx="9982200"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Survey your audience and customers, or ask your sales team, for common descriptive words associated with your brand. Then, list your top five recurring terms or themes on this slide. </a:t>
            </a:r>
            <a:endParaRPr/>
          </a:p>
          <a:p>
            <a:pPr indent="0" lvl="0" marL="0" marR="0" rtl="0" algn="l">
              <a:lnSpc>
                <a:spcPct val="100000"/>
              </a:lnSpc>
              <a:spcBef>
                <a:spcPts val="0"/>
              </a:spcBef>
              <a:spcAft>
                <a:spcPts val="0"/>
              </a:spcAft>
              <a:buClr>
                <a:schemeClr val="dk1"/>
              </a:buClr>
              <a:buSzPts val="2400"/>
              <a:buFont typeface="Arial"/>
              <a:buNone/>
            </a:pPr>
            <a:r>
              <a:t/>
            </a:r>
            <a:endParaRPr b="0" i="0" sz="2400" u="none" cap="none" strike="noStrike">
              <a:solidFill>
                <a:schemeClr val="lt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For tips on writing a customer survey, follow this guide:</a:t>
            </a:r>
            <a:br>
              <a:rPr b="0" i="0" lang="en-US" sz="2400" u="none" cap="none" strike="noStrike">
                <a:solidFill>
                  <a:schemeClr val="lt1"/>
                </a:solidFill>
                <a:latin typeface="Helvetica Neue"/>
                <a:ea typeface="Helvetica Neue"/>
                <a:cs typeface="Helvetica Neue"/>
                <a:sym typeface="Helvetica Neue"/>
              </a:rPr>
            </a:br>
            <a:r>
              <a:rPr b="0" i="1" lang="en-US" sz="2400" u="sng" cap="none" strike="noStrike">
                <a:solidFill>
                  <a:schemeClr val="lt1"/>
                </a:solidFill>
                <a:latin typeface="Helvetica Neue"/>
                <a:ea typeface="Helvetica Neue"/>
                <a:cs typeface="Helvetica Neue"/>
                <a:sym typeface="Helvetica Neue"/>
                <a:hlinkClick r:id="rId4">
                  <a:extLst>
                    <a:ext uri="{A12FA001-AC4F-418D-AE19-62706E023703}">
                      <ahyp:hlinkClr val="tx"/>
                    </a:ext>
                  </a:extLst>
                </a:hlinkClick>
              </a:rPr>
              <a:t>https://www.inc.com/guides/2010/08/how-to-write-a-customer-survey.html</a:t>
            </a:r>
            <a:endParaRPr b="0" i="1" sz="2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pic>
        <p:nvPicPr>
          <p:cNvPr id="126" name="Google Shape;126;p7"/>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27" name="Google Shape;127;p7"/>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What We Are (And What We’re Not)</a:t>
            </a:r>
            <a:endParaRPr b="1" i="0" sz="4000" u="none" cap="none" strike="noStrike">
              <a:solidFill>
                <a:schemeClr val="lt1"/>
              </a:solidFill>
              <a:latin typeface="Helvetica Neue"/>
              <a:ea typeface="Helvetica Neue"/>
              <a:cs typeface="Helvetica Neue"/>
              <a:sym typeface="Helvetica Neue"/>
            </a:endParaRPr>
          </a:p>
        </p:txBody>
      </p:sp>
      <p:sp>
        <p:nvSpPr>
          <p:cNvPr id="128" name="Google Shape;128;p7"/>
          <p:cNvSpPr txBox="1"/>
          <p:nvPr/>
        </p:nvSpPr>
        <p:spPr>
          <a:xfrm>
            <a:off x="1384300" y="1914525"/>
            <a:ext cx="3911600"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15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[Insert Your Brand] Is:</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Adjective #1</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Adjective #2</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Adjective #3</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Adjective #4</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Adjective #5</a:t>
            </a:r>
            <a:endParaRPr b="0" i="0" sz="2400" u="none" cap="none" strike="noStrike">
              <a:solidFill>
                <a:schemeClr val="lt1"/>
              </a:solidFill>
              <a:latin typeface="Helvetica Neue"/>
              <a:ea typeface="Helvetica Neue"/>
              <a:cs typeface="Helvetica Neue"/>
              <a:sym typeface="Helvetica Neue"/>
            </a:endParaRPr>
          </a:p>
          <a:p>
            <a:pPr indent="-190500" lvl="0" marL="342900" marR="0" rtl="0" algn="l">
              <a:lnSpc>
                <a:spcPct val="100000"/>
              </a:lnSpc>
              <a:spcBef>
                <a:spcPts val="0"/>
              </a:spcBef>
              <a:spcAft>
                <a:spcPts val="0"/>
              </a:spcAft>
              <a:buClr>
                <a:schemeClr val="dk1"/>
              </a:buClr>
              <a:buSzPts val="2400"/>
              <a:buFont typeface="Arial"/>
              <a:buNone/>
            </a:pPr>
            <a:r>
              <a:t/>
            </a:r>
            <a:endParaRPr b="0" i="0" sz="2400" u="none" cap="none" strike="noStrike">
              <a:solidFill>
                <a:schemeClr val="lt1"/>
              </a:solidFill>
              <a:latin typeface="Helvetica Neue"/>
              <a:ea typeface="Helvetica Neue"/>
              <a:cs typeface="Helvetica Neue"/>
              <a:sym typeface="Helvetica Neue"/>
            </a:endParaRPr>
          </a:p>
        </p:txBody>
      </p:sp>
      <p:sp>
        <p:nvSpPr>
          <p:cNvPr id="129" name="Google Shape;129;p7"/>
          <p:cNvSpPr txBox="1"/>
          <p:nvPr/>
        </p:nvSpPr>
        <p:spPr>
          <a:xfrm>
            <a:off x="5753100" y="1914525"/>
            <a:ext cx="3911600"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15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[Insert Your Brand] Is Not:</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Adjective #1</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Adjective #2</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Adjective #3</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Adjective #4</a:t>
            </a:r>
            <a:endParaRPr/>
          </a:p>
          <a:p>
            <a:pPr indent="-342900" lvl="1" marL="800100" marR="0" rtl="0" algn="l">
              <a:lnSpc>
                <a:spcPct val="150000"/>
              </a:lnSpc>
              <a:spcBef>
                <a:spcPts val="0"/>
              </a:spcBef>
              <a:spcAft>
                <a:spcPts val="0"/>
              </a:spcAft>
              <a:buClr>
                <a:schemeClr val="lt1"/>
              </a:buClr>
              <a:buSzPts val="2400"/>
              <a:buFont typeface="Arial"/>
              <a:buChar char="•"/>
            </a:pPr>
            <a:r>
              <a:rPr b="0" i="0" lang="en-US" sz="2400" u="none" cap="none" strike="noStrike">
                <a:solidFill>
                  <a:schemeClr val="lt1"/>
                </a:solidFill>
                <a:latin typeface="Helvetica Neue"/>
                <a:ea typeface="Helvetica Neue"/>
                <a:cs typeface="Helvetica Neue"/>
                <a:sym typeface="Helvetica Neue"/>
              </a:rPr>
              <a:t>Adjective #5</a:t>
            </a:r>
            <a:endParaRPr b="0" i="0" sz="2400" u="none" cap="none" strike="noStrike">
              <a:solidFill>
                <a:schemeClr val="lt1"/>
              </a:solidFill>
              <a:latin typeface="Helvetica Neue"/>
              <a:ea typeface="Helvetica Neue"/>
              <a:cs typeface="Helvetica Neue"/>
              <a:sym typeface="Helvetica Neue"/>
            </a:endParaRPr>
          </a:p>
          <a:p>
            <a:pPr indent="-190500" lvl="0" marL="342900" marR="0" rtl="0" algn="l">
              <a:lnSpc>
                <a:spcPct val="100000"/>
              </a:lnSpc>
              <a:spcBef>
                <a:spcPts val="0"/>
              </a:spcBef>
              <a:spcAft>
                <a:spcPts val="0"/>
              </a:spcAft>
              <a:buClr>
                <a:schemeClr val="dk1"/>
              </a:buClr>
              <a:buSzPts val="2400"/>
              <a:buFont typeface="Arial"/>
              <a:buNone/>
            </a:pPr>
            <a:r>
              <a:t/>
            </a:r>
            <a:endParaRPr b="0" i="0" sz="2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pic>
        <p:nvPicPr>
          <p:cNvPr id="134" name="Google Shape;134;p8"/>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35" name="Google Shape;135;p8"/>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What is [insert Brand]’s core personality?</a:t>
            </a:r>
            <a:endParaRPr b="1" i="0" sz="4000" u="none" cap="none" strike="noStrike">
              <a:solidFill>
                <a:schemeClr val="lt1"/>
              </a:solidFill>
              <a:latin typeface="Helvetica Neue"/>
              <a:ea typeface="Helvetica Neue"/>
              <a:cs typeface="Helvetica Neue"/>
              <a:sym typeface="Helvetica Neue"/>
            </a:endParaRPr>
          </a:p>
        </p:txBody>
      </p:sp>
      <p:sp>
        <p:nvSpPr>
          <p:cNvPr id="136" name="Google Shape;136;p8"/>
          <p:cNvSpPr txBox="1"/>
          <p:nvPr/>
        </p:nvSpPr>
        <p:spPr>
          <a:xfrm>
            <a:off x="1384300" y="2003425"/>
            <a:ext cx="9982200" cy="4351338"/>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100000"/>
              </a:lnSpc>
              <a:spcBef>
                <a:spcPts val="0"/>
              </a:spcBef>
              <a:spcAft>
                <a:spcPts val="0"/>
              </a:spcAft>
              <a:buClr>
                <a:schemeClr val="lt1"/>
              </a:buClr>
              <a:buSzPts val="2400"/>
              <a:buFont typeface="Arial"/>
              <a:buNone/>
            </a:pPr>
            <a:r>
              <a:rPr b="0" i="0" lang="en-US" sz="2400" u="none" cap="none" strike="noStrike">
                <a:solidFill>
                  <a:schemeClr val="lt1"/>
                </a:solidFill>
                <a:latin typeface="Helvetica Neue"/>
                <a:ea typeface="Helvetica Neue"/>
                <a:cs typeface="Helvetica Neue"/>
                <a:sym typeface="Helvetica Neue"/>
              </a:rPr>
              <a:t>Our brand’s writing should be:</a:t>
            </a:r>
            <a:endParaRPr/>
          </a:p>
          <a:p>
            <a:pPr indent="-457200" lvl="1" marL="914400" marR="0" rtl="0" algn="l">
              <a:lnSpc>
                <a:spcPct val="150000"/>
              </a:lnSpc>
              <a:spcBef>
                <a:spcPts val="0"/>
              </a:spcBef>
              <a:spcAft>
                <a:spcPts val="0"/>
              </a:spcAft>
              <a:buClr>
                <a:schemeClr val="lt1"/>
              </a:buClr>
              <a:buSzPts val="2400"/>
              <a:buFont typeface="Calibri"/>
              <a:buAutoNum type="arabicPeriod"/>
            </a:pPr>
            <a:r>
              <a:rPr b="0" i="0" lang="en-US" sz="2400" u="none" cap="none" strike="noStrike">
                <a:solidFill>
                  <a:schemeClr val="lt1"/>
                </a:solidFill>
                <a:latin typeface="Helvetica Neue"/>
                <a:ea typeface="Helvetica Neue"/>
                <a:cs typeface="Helvetica Neue"/>
                <a:sym typeface="Helvetica Neue"/>
              </a:rPr>
              <a:t>[Adjective] [One sentence description.]</a:t>
            </a:r>
            <a:endParaRPr b="0" i="0" sz="2000" u="none" cap="none" strike="noStrike">
              <a:solidFill>
                <a:schemeClr val="lt1"/>
              </a:solidFill>
              <a:latin typeface="Helvetica Neue"/>
              <a:ea typeface="Helvetica Neue"/>
              <a:cs typeface="Helvetica Neue"/>
              <a:sym typeface="Helvetica Neue"/>
            </a:endParaRPr>
          </a:p>
          <a:p>
            <a:pPr indent="-457200" lvl="1" marL="914400" marR="0" rtl="0" algn="l">
              <a:lnSpc>
                <a:spcPct val="150000"/>
              </a:lnSpc>
              <a:spcBef>
                <a:spcPts val="0"/>
              </a:spcBef>
              <a:spcAft>
                <a:spcPts val="0"/>
              </a:spcAft>
              <a:buClr>
                <a:schemeClr val="lt1"/>
              </a:buClr>
              <a:buSzPts val="2400"/>
              <a:buFont typeface="Calibri"/>
              <a:buAutoNum type="arabicPeriod"/>
            </a:pPr>
            <a:r>
              <a:rPr b="0" i="0" lang="en-US" sz="2400" u="none" cap="none" strike="noStrike">
                <a:solidFill>
                  <a:schemeClr val="lt1"/>
                </a:solidFill>
                <a:latin typeface="Helvetica Neue"/>
                <a:ea typeface="Helvetica Neue"/>
                <a:cs typeface="Helvetica Neue"/>
                <a:sym typeface="Helvetica Neue"/>
              </a:rPr>
              <a:t>[Adjective] [One sentence description.]</a:t>
            </a:r>
            <a:endParaRPr/>
          </a:p>
          <a:p>
            <a:pPr indent="-457200" lvl="1" marL="914400" marR="0" rtl="0" algn="l">
              <a:lnSpc>
                <a:spcPct val="150000"/>
              </a:lnSpc>
              <a:spcBef>
                <a:spcPts val="0"/>
              </a:spcBef>
              <a:spcAft>
                <a:spcPts val="0"/>
              </a:spcAft>
              <a:buClr>
                <a:schemeClr val="lt1"/>
              </a:buClr>
              <a:buSzPts val="2400"/>
              <a:buFont typeface="Calibri"/>
              <a:buAutoNum type="arabicPeriod"/>
            </a:pPr>
            <a:r>
              <a:rPr b="0" i="0" lang="en-US" sz="2400" u="none" cap="none" strike="noStrike">
                <a:solidFill>
                  <a:schemeClr val="lt1"/>
                </a:solidFill>
                <a:latin typeface="Helvetica Neue"/>
                <a:ea typeface="Helvetica Neue"/>
                <a:cs typeface="Helvetica Neue"/>
                <a:sym typeface="Helvetica Neue"/>
              </a:rPr>
              <a:t>[Adjective] [One sentence description.]</a:t>
            </a:r>
            <a:endParaRPr/>
          </a:p>
          <a:p>
            <a:pPr indent="-457200" lvl="1" marL="914400" marR="0" rtl="0" algn="l">
              <a:lnSpc>
                <a:spcPct val="150000"/>
              </a:lnSpc>
              <a:spcBef>
                <a:spcPts val="0"/>
              </a:spcBef>
              <a:spcAft>
                <a:spcPts val="0"/>
              </a:spcAft>
              <a:buClr>
                <a:schemeClr val="lt1"/>
              </a:buClr>
              <a:buSzPts val="2400"/>
              <a:buFont typeface="Calibri"/>
              <a:buAutoNum type="arabicPeriod"/>
            </a:pPr>
            <a:r>
              <a:rPr b="0" i="0" lang="en-US" sz="2400" u="none" cap="none" strike="noStrike">
                <a:solidFill>
                  <a:schemeClr val="lt1"/>
                </a:solidFill>
                <a:latin typeface="Helvetica Neue"/>
                <a:ea typeface="Helvetica Neue"/>
                <a:cs typeface="Helvetica Neue"/>
                <a:sym typeface="Helvetica Neue"/>
              </a:rPr>
              <a:t>[Adjective] [One sentence description.]</a:t>
            </a:r>
            <a:endParaRPr/>
          </a:p>
          <a:p>
            <a:pPr indent="-457200" lvl="1" marL="914400" marR="0" rtl="0" algn="l">
              <a:lnSpc>
                <a:spcPct val="150000"/>
              </a:lnSpc>
              <a:spcBef>
                <a:spcPts val="0"/>
              </a:spcBef>
              <a:spcAft>
                <a:spcPts val="0"/>
              </a:spcAft>
              <a:buClr>
                <a:schemeClr val="lt1"/>
              </a:buClr>
              <a:buSzPts val="2400"/>
              <a:buFont typeface="Calibri"/>
              <a:buAutoNum type="arabicPeriod"/>
            </a:pPr>
            <a:r>
              <a:rPr b="0" i="0" lang="en-US" sz="2400" u="none" cap="none" strike="noStrike">
                <a:solidFill>
                  <a:schemeClr val="lt1"/>
                </a:solidFill>
                <a:latin typeface="Helvetica Neue"/>
                <a:ea typeface="Helvetica Neue"/>
                <a:cs typeface="Helvetica Neue"/>
                <a:sym typeface="Helvetica Neue"/>
              </a:rPr>
              <a:t>[Adjective] [One sentence description.]</a:t>
            </a:r>
            <a:endParaRPr b="0" i="0" sz="2400" u="none" cap="none" strike="noStrike">
              <a:solidFill>
                <a:schemeClr val="lt1"/>
              </a:solidFill>
              <a:latin typeface="Helvetica Neue"/>
              <a:ea typeface="Helvetica Neue"/>
              <a:cs typeface="Helvetica Neue"/>
              <a:sym typeface="Helvetica Neue"/>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pic>
        <p:nvPicPr>
          <p:cNvPr id="141" name="Google Shape;141;p9"/>
          <p:cNvPicPr preferRelativeResize="0"/>
          <p:nvPr/>
        </p:nvPicPr>
        <p:blipFill rotWithShape="1">
          <a:blip r:embed="rId3">
            <a:alphaModFix/>
          </a:blip>
          <a:srcRect b="0" l="0" r="0" t="0"/>
          <a:stretch/>
        </p:blipFill>
        <p:spPr>
          <a:xfrm>
            <a:off x="0" y="-102076"/>
            <a:ext cx="12373468" cy="6960076"/>
          </a:xfrm>
          <a:prstGeom prst="rect">
            <a:avLst/>
          </a:prstGeom>
          <a:noFill/>
          <a:ln>
            <a:noFill/>
          </a:ln>
        </p:spPr>
      </p:pic>
      <p:sp>
        <p:nvSpPr>
          <p:cNvPr id="142" name="Google Shape;142;p9"/>
          <p:cNvSpPr txBox="1"/>
          <p:nvPr/>
        </p:nvSpPr>
        <p:spPr>
          <a:xfrm>
            <a:off x="800100" y="403225"/>
            <a:ext cx="11573368" cy="1325563"/>
          </a:xfrm>
          <a:prstGeom prst="rect">
            <a:avLst/>
          </a:prstGeom>
          <a:noFill/>
          <a:ln>
            <a:noFill/>
          </a:ln>
        </p:spPr>
        <p:txBody>
          <a:bodyPr anchorCtr="0" anchor="b"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00"/>
              <a:buFont typeface="Helvetica Neue"/>
              <a:buNone/>
            </a:pPr>
            <a:r>
              <a:rPr b="1" i="0" lang="en-US" sz="4000" u="none" cap="none" strike="noStrike">
                <a:solidFill>
                  <a:schemeClr val="lt1"/>
                </a:solidFill>
                <a:latin typeface="Helvetica Neue"/>
                <a:ea typeface="Helvetica Neue"/>
                <a:cs typeface="Helvetica Neue"/>
                <a:sym typeface="Helvetica Neue"/>
              </a:rPr>
              <a:t>Defining Our Tone: Who are we talking to?</a:t>
            </a:r>
            <a:endParaRPr b="1" i="0" sz="4000" u="none" cap="none" strike="noStrike">
              <a:solidFill>
                <a:schemeClr val="lt1"/>
              </a:solidFill>
              <a:latin typeface="Helvetica Neue"/>
              <a:ea typeface="Helvetica Neue"/>
              <a:cs typeface="Helvetica Neue"/>
              <a:sym typeface="Helvetica Neue"/>
            </a:endParaRPr>
          </a:p>
        </p:txBody>
      </p:sp>
      <p:sp>
        <p:nvSpPr>
          <p:cNvPr id="143" name="Google Shape;143;p9"/>
          <p:cNvSpPr txBox="1"/>
          <p:nvPr/>
        </p:nvSpPr>
        <p:spPr>
          <a:xfrm>
            <a:off x="1384300" y="2003425"/>
            <a:ext cx="9982200" cy="4351338"/>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lt1"/>
              </a:buClr>
              <a:buSzPts val="2000"/>
              <a:buFont typeface="Arial"/>
              <a:buNone/>
            </a:pPr>
            <a:r>
              <a:rPr b="0" i="0" lang="en-US" sz="2000" u="none" cap="none" strike="noStrike">
                <a:solidFill>
                  <a:schemeClr val="lt1"/>
                </a:solidFill>
                <a:latin typeface="Helvetica Neue"/>
                <a:ea typeface="Helvetica Neue"/>
                <a:cs typeface="Helvetica Neue"/>
                <a:sym typeface="Helvetica Neue"/>
              </a:rPr>
              <a:t>Our brand has only one voice. However, our tone may change depending on context. For example, we would speak differently to someone with a complaint, than we would to someone who has just discovered our brand. When in doubt, use the following examples to guide your tone when writing within different contexts. </a:t>
            </a:r>
            <a:endParaRPr/>
          </a:p>
          <a:p>
            <a:pPr indent="-342900" lvl="0" marL="342900" marR="0" rtl="0" algn="l">
              <a:lnSpc>
                <a:spcPct val="100000"/>
              </a:lnSpc>
              <a:spcBef>
                <a:spcPts val="0"/>
              </a:spcBef>
              <a:spcAft>
                <a:spcPts val="0"/>
              </a:spcAft>
              <a:buClr>
                <a:schemeClr val="dk1"/>
              </a:buClr>
              <a:buSzPts val="2400"/>
              <a:buFont typeface="Arial"/>
              <a:buNone/>
            </a:pPr>
            <a:r>
              <a:t/>
            </a:r>
            <a:endParaRPr b="0" i="0" sz="2400" u="none" cap="none" strike="noStrike">
              <a:solidFill>
                <a:schemeClr val="lt1"/>
              </a:solidFill>
              <a:latin typeface="Helvetica Neue"/>
              <a:ea typeface="Helvetica Neue"/>
              <a:cs typeface="Helvetica Neue"/>
              <a:sym typeface="Helvetica Neue"/>
            </a:endParaRPr>
          </a:p>
        </p:txBody>
      </p:sp>
      <p:graphicFrame>
        <p:nvGraphicFramePr>
          <p:cNvPr id="144" name="Google Shape;144;p9"/>
          <p:cNvGraphicFramePr/>
          <p:nvPr/>
        </p:nvGraphicFramePr>
        <p:xfrm>
          <a:off x="1443802" y="3361056"/>
          <a:ext cx="3000000" cy="3000000"/>
        </p:xfrm>
        <a:graphic>
          <a:graphicData uri="http://schemas.openxmlformats.org/drawingml/2006/table">
            <a:tbl>
              <a:tblPr bandRow="1" firstRow="1">
                <a:noFill/>
                <a:tableStyleId>{8C451837-58F9-4B82-8B26-C50CFA1E6EEC}</a:tableStyleId>
              </a:tblPr>
              <a:tblGrid>
                <a:gridCol w="2371475"/>
                <a:gridCol w="2371475"/>
                <a:gridCol w="2371475"/>
                <a:gridCol w="2371475"/>
              </a:tblGrid>
              <a:tr h="562700">
                <a:tc>
                  <a:txBody>
                    <a:bodyPr/>
                    <a:lstStyle/>
                    <a:p>
                      <a:pPr indent="0" lvl="0" marL="0" marR="0" rtl="0" algn="ctr">
                        <a:spcBef>
                          <a:spcPts val="0"/>
                        </a:spcBef>
                        <a:spcAft>
                          <a:spcPts val="0"/>
                        </a:spcAft>
                        <a:buNone/>
                      </a:pPr>
                      <a:r>
                        <a:rPr lang="en-US" sz="1800" u="none" cap="none" strike="noStrike"/>
                        <a:t>Writing for New Customers</a:t>
                      </a:r>
                      <a:endParaRPr sz="1800" u="none" cap="none" strike="noStrike"/>
                    </a:p>
                  </a:txBody>
                  <a:tcPr marT="45725" marB="45725" marR="91450" marL="91450"/>
                </a:tc>
                <a:tc>
                  <a:txBody>
                    <a:bodyPr/>
                    <a:lstStyle/>
                    <a:p>
                      <a:pPr indent="0" lvl="0" marL="0" marR="0" rtl="0" algn="ctr">
                        <a:spcBef>
                          <a:spcPts val="0"/>
                        </a:spcBef>
                        <a:spcAft>
                          <a:spcPts val="0"/>
                        </a:spcAft>
                        <a:buNone/>
                      </a:pPr>
                      <a:r>
                        <a:rPr lang="en-US" sz="1800" u="none" cap="none" strike="noStrike"/>
                        <a:t>Writing for Existing Customers</a:t>
                      </a:r>
                      <a:endParaRPr sz="1800" u="none" cap="none" strike="noStrike"/>
                    </a:p>
                  </a:txBody>
                  <a:tcPr marT="45725" marB="45725" marR="91450" marL="91450"/>
                </a:tc>
                <a:tc>
                  <a:txBody>
                    <a:bodyPr/>
                    <a:lstStyle/>
                    <a:p>
                      <a:pPr indent="0" lvl="0" marL="0" marR="0" rtl="0" algn="ctr">
                        <a:spcBef>
                          <a:spcPts val="0"/>
                        </a:spcBef>
                        <a:spcAft>
                          <a:spcPts val="0"/>
                        </a:spcAft>
                        <a:buNone/>
                      </a:pPr>
                      <a:r>
                        <a:rPr lang="en-US" sz="1800" u="none" cap="none" strike="noStrike"/>
                        <a:t>Responding to Complaints</a:t>
                      </a:r>
                      <a:endParaRPr sz="1800" u="none" cap="none" strike="noStrike"/>
                    </a:p>
                  </a:txBody>
                  <a:tcPr marT="45725" marB="45725" marR="91450" marL="91450"/>
                </a:tc>
                <a:tc>
                  <a:txBody>
                    <a:bodyPr/>
                    <a:lstStyle/>
                    <a:p>
                      <a:pPr indent="0" lvl="0" marL="0" marR="0" rtl="0" algn="ctr">
                        <a:spcBef>
                          <a:spcPts val="0"/>
                        </a:spcBef>
                        <a:spcAft>
                          <a:spcPts val="0"/>
                        </a:spcAft>
                        <a:buNone/>
                      </a:pPr>
                      <a:r>
                        <a:rPr lang="en-US" sz="1800" u="none" cap="none" strike="noStrike"/>
                        <a:t>Writing for Business Partners</a:t>
                      </a:r>
                      <a:endParaRPr sz="1800" u="none" cap="none" strike="noStrike"/>
                    </a:p>
                  </a:txBody>
                  <a:tcPr marT="45725" marB="45725" marR="91450" marL="91450"/>
                </a:tc>
              </a:tr>
              <a:tr h="32600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r h="32600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r h="32600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r h="326000">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c>
                  <a:txBody>
                    <a:bodyPr/>
                    <a:lstStyle/>
                    <a:p>
                      <a:pPr indent="0" lvl="0" marL="0" marR="0" rtl="0" algn="l">
                        <a:spcBef>
                          <a:spcPts val="0"/>
                        </a:spcBef>
                        <a:spcAft>
                          <a:spcPts val="0"/>
                        </a:spcAft>
                        <a:buNone/>
                      </a:pPr>
                      <a:r>
                        <a:t/>
                      </a:r>
                      <a:endParaRPr sz="1800"/>
                    </a:p>
                  </a:txBody>
                  <a:tcPr marT="45725" marB="45725" marR="91450" marL="91450"/>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2017-09-19T19:09:19Z</dcterms:created>
  <dc:creator>Ben Sailer</dc:creator>
</cp:coreProperties>
</file>